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5"/>
  </p:notesMasterIdLst>
  <p:sldIdLst>
    <p:sldId id="280" r:id="rId3"/>
    <p:sldId id="293" r:id="rId4"/>
    <p:sldId id="282" r:id="rId5"/>
    <p:sldId id="300" r:id="rId6"/>
    <p:sldId id="285" r:id="rId7"/>
    <p:sldId id="262" r:id="rId8"/>
    <p:sldId id="295" r:id="rId9"/>
    <p:sldId id="284" r:id="rId10"/>
    <p:sldId id="296" r:id="rId11"/>
    <p:sldId id="298" r:id="rId12"/>
    <p:sldId id="286" r:id="rId13"/>
    <p:sldId id="299" r:id="rId14"/>
    <p:sldId id="297" r:id="rId15"/>
    <p:sldId id="287" r:id="rId16"/>
    <p:sldId id="266" r:id="rId17"/>
    <p:sldId id="264" r:id="rId18"/>
    <p:sldId id="294" r:id="rId19"/>
    <p:sldId id="301" r:id="rId20"/>
    <p:sldId id="268" r:id="rId21"/>
    <p:sldId id="288" r:id="rId22"/>
    <p:sldId id="278" r:id="rId23"/>
    <p:sldId id="292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yu zhang" initials="cz" lastIdx="1" clrIdx="0">
    <p:extLst>
      <p:ext uri="{19B8F6BF-5375-455C-9EA6-DF929625EA0E}">
        <p15:presenceInfo xmlns:p15="http://schemas.microsoft.com/office/powerpoint/2012/main" userId="6e33f8ef9be5c4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inimized">
    <p:restoredLeft sz="13532" autoAdjust="0"/>
    <p:restoredTop sz="12782" autoAdjust="0"/>
  </p:normalViewPr>
  <p:slideViewPr>
    <p:cSldViewPr snapToGrid="0" snapToObjects="1">
      <p:cViewPr varScale="1">
        <p:scale>
          <a:sx n="11" d="100"/>
          <a:sy n="11" d="100"/>
        </p:scale>
        <p:origin x="3511" y="1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6T00:33:19.337" idx="1">
    <p:pos x="7488" y="96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9E48F-FB83-4413-A27B-60E6B7DFCC3F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5DCA-F7DA-4348-A7B2-EBF7E58CC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48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尊敬的各位评委老师，大家上午好。下面由我们来展示我们小组的实物作品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EELAB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板的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ASK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信号传输系统。</a:t>
            </a: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接下来我们将从如下几个方面来进行介绍。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 </a:t>
            </a:r>
            <a:endParaRPr lang="zh-CN" altLang="en-US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首先是团队合作方面，我们小组中的成员都负责了一部分工作。我负责了实物部分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Verilog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硬件代码的编写及示波器显示部分的调试，陈明澍负责了调制部分系统的调制与帧头的设计，尹航负责了解调部分和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AD-DA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模块的调试，张驰宇和钱思远负责了报告的撰写以及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和视频的制作。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5 </a:t>
            </a:r>
            <a:endParaRPr lang="zh-CN" altLang="en-US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6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然后是我们的系统的方案设计。硬件设计部分的流程为首先由信号发生器输入方波基带信号，经第一块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EELAB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板进行信号的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ASK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调制和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转换并由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DAC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口输出，经由同轴线传输到第二块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EELAB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板的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接口进行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转换，最终进行解调并将解调后的信号利用示波器进行显示。软件代码部分工作原理为通过查表法产生单频正弦波，对信号进行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2ASK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调制并添加帧头，之后调用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DAC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模块进行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转换，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模块进行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转换，并最终解调出来输出数字信号。</a:t>
            </a: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7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我们选择系统设计方案的依据为保证误差在允许范围内，以及简便易操作。在确定系统解调方案时我们对比了两种方案。方案一为确定当调制信号为零时的噪声上限，用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50MHz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时钟进行采样，每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5us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内采样得到的数值高于噪声上限的个数超过阈值则判决为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，否则为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。方案二为包络解调法。在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中设计滤波器进行包络解调。由于方案二相对复杂，对滤波器有一定要求，在实际调试过程中，波形通过滤波器有较大失真，故我们选择了方案一作为最终方案。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8 </a:t>
            </a:r>
            <a:endParaRPr lang="zh-CN" altLang="en-US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9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我们的制作过程分为硬件仿真和实物制作。前四周进行仿真，后四完成实物。硬件仿真部分通过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ISE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编写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Verilog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并用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ModelSim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进行仿真，实物制作部分使用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EELAB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板实现功能，包括 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AD/DA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转换、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ASK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的调制与解调、帧格式的设计等。</a:t>
            </a: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10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接下来是我们的制作过程：首先将同轴线一端接到波源发生器，另一端，红黑夹子分别接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口和地。之后，将调制板的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DA_out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口连接到解调板的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AD_in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口。最后，再取一根同轴线，红黑夹子分别接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D3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口和地，另一端连接示波器，可以看到解调信号。将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DA_out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口直接接到示波器可以得到调制信号。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11 </a:t>
            </a:r>
            <a:endParaRPr lang="zh-CN" altLang="en-US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12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我们在调试过程中主要遇到两个问题。首先是没有调制波形，示波器上只有频率约为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50Hz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的噪声。经排查，是因为连接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DA_OUT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口和示波器的同轴线质量较差，混入了较大噪声，掩盖住了调制信号。我们采用自己购买的同轴线来连接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DA_OUT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口和示波器，这样即可看到正常的调制信号波形。</a:t>
            </a: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13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在调试过程中遇到的难点问题是：解调波形误码率不为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经分析这是代码解调部分的判决门限值过高，导致一个采样周期内本应判断为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的片段判断为了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我们通过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ChipScope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观察由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模块得到的数字化后的调制波形，观察噪声的上限值，并多次修改阈值进行尝试，确定一个最佳的阈值。最终实现了解调后的波形误码率为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，解决了这一问题。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14 </a:t>
            </a:r>
            <a:endParaRPr lang="zh-CN" altLang="en-US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15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这是我们组最终的作品实物图，最终的系统实现了信号的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转换以及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ask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调制与解调其中左边的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eelab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板负责对基带信号进行调制，该板输入的基带信号为波源发生器产生的周期方波信号，经过调制后的模拟信号从板子上的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da_out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口输出；右边的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eelab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板负责解调信号，该板的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AD_in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口输入经过调制之后的模拟信号，解调之后的信号从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io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口输出。各个信号的波形可以通过示波器观察，各项指标也可以通过示波器直接观察或经过简单计算获得。</a:t>
            </a: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16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下面具体展示一下系统实现的功能和各项指标。我们设计的码元宽度、步进为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90us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。图左高电平对应的就是一个码元。</a:t>
            </a:r>
          </a:p>
          <a:p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左边的图展示的是经过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ask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调制之后的波形，在右边的图中可以看到载波波形较好，其频率为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200kHz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17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这张图上，解调输出信号（紫色）与基带信号（黄色）的对比图，多次测量之后计算得到的平均码元误差大概在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2.2%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且没有误码。</a:t>
            </a: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18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最后我们在有效数据之前加入了帧头，我们规定一帧数据的长度为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个码元周期，帧头为码元宽度为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65us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的一个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和一个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，加在每一帧有效数据的前面。加入帧头之后每五十个码元周期只能传输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47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个有效数据，所以有效比特传输速率为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11.11k*47/50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约为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10.44kbps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653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接下来是我们的制作过程：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首先将同轴线一端接到波源发生器，另一端，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红黑夹子分别接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口和地。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之后，将调制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板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DA_out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口连接到解调板的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AD_in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口。最后，再取一根同轴线，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红黑夹子分别接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口和地，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另一端连接示波器，可以看到解调信号。将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DA_out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口直接接到示波器可以得到调制信号。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6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206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我们在调试过程中主要遇到两个问题。首先是没有调制波形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，示波器上只有频率约为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50Hz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的噪声。经排查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是因为连接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DA_OUT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口和示波器的同轴线质量较差，混入了较大噪声，掩盖住了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调制信号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我们采用自己购买的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同轴线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DA_OUT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口和示波器，这样即可看到正常的调制信号波形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865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在调试过程中遇到的难点问题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解调波形误码率不为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经分析这是代码解调部分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的判决门限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过高，导致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一个采样周期内本应判断为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的片段判断为了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ChipScope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模块得到的数字化后的调制波形，观察噪声的上限值，并多次修改阈值进行尝试，确定一个最佳的阈值。最终实现了解调后的波形误码率为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，解决了这一问题。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664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814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这是我们组最终的作品实物图，最终的系统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实现了信号的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DA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转换以及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ask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调制与解调</a:t>
            </a:r>
            <a:r>
              <a:rPr lang="zh-CN" altLang="en-US" sz="1200" dirty="0"/>
              <a:t>其中左边的</a:t>
            </a:r>
            <a:r>
              <a:rPr lang="en-US" altLang="zh-CN" sz="1200" dirty="0" err="1"/>
              <a:t>eelab</a:t>
            </a:r>
            <a:r>
              <a:rPr lang="zh-CN" altLang="en-US" sz="1200" dirty="0"/>
              <a:t>板负责对基带信号进行调制，该板输入的基带信号为波源发生器产生的周期方波信号，经过调制后的模拟信号从板子上的</a:t>
            </a:r>
            <a:r>
              <a:rPr lang="en-US" altLang="zh-CN" sz="1200" dirty="0" err="1"/>
              <a:t>da_out</a:t>
            </a:r>
            <a:r>
              <a:rPr lang="zh-CN" altLang="en-US" sz="1200" dirty="0"/>
              <a:t>口输出；右边的</a:t>
            </a:r>
            <a:r>
              <a:rPr lang="en-US" altLang="zh-CN" sz="1200" dirty="0" err="1"/>
              <a:t>eelab</a:t>
            </a:r>
            <a:r>
              <a:rPr lang="zh-CN" altLang="en-US" sz="1200" dirty="0"/>
              <a:t>板负责解调信号，该板的</a:t>
            </a:r>
            <a:r>
              <a:rPr lang="en-US" altLang="zh-CN" sz="1200" dirty="0" err="1"/>
              <a:t>AD_in</a:t>
            </a:r>
            <a:r>
              <a:rPr lang="zh-CN" altLang="en-US" sz="1200" dirty="0"/>
              <a:t>口输入经过调制之后的模拟信号，解调之后的信号从</a:t>
            </a:r>
            <a:r>
              <a:rPr lang="en-US" altLang="zh-CN" sz="1200" dirty="0"/>
              <a:t>io</a:t>
            </a:r>
            <a:r>
              <a:rPr lang="zh-CN" altLang="en-US" sz="1200" dirty="0"/>
              <a:t>口输出。各个信号的波形可以通过示波器观察，各项指标也可以通过示波器直接观察或经过简单计算获得。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441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下面具体展示一下系统实现的功能和各项指标。我们设计的码元宽度、步进为</a:t>
            </a:r>
            <a:r>
              <a:rPr lang="en-US" altLang="zh-CN" dirty="0"/>
              <a:t>90us</a:t>
            </a:r>
            <a:r>
              <a:rPr lang="zh-CN" altLang="en-US" dirty="0"/>
              <a:t>。图左高电平对应的就是一个码元。</a:t>
            </a:r>
            <a:endParaRPr lang="en-US" altLang="zh-CN" dirty="0"/>
          </a:p>
          <a:p>
            <a:r>
              <a:rPr lang="zh-CN" altLang="en-US" dirty="0"/>
              <a:t>左边的图展示的是经过</a:t>
            </a:r>
            <a:r>
              <a:rPr lang="en-US" altLang="zh-CN" dirty="0"/>
              <a:t>ask</a:t>
            </a:r>
            <a:r>
              <a:rPr lang="zh-CN" altLang="en-US" dirty="0"/>
              <a:t>调制之后的波形，在右边的图中可以看到载波波形较好，其频率为</a:t>
            </a:r>
            <a:r>
              <a:rPr lang="en-US" altLang="zh-CN" dirty="0"/>
              <a:t>200kHz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63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这张图上，解调输出信号（紫色）与基带信号（黄色）的对比图，多次测量之后计算得到的平均码元误差大概在</a:t>
            </a:r>
            <a:r>
              <a:rPr lang="en-US" altLang="zh-CN" dirty="0"/>
              <a:t>2.2%</a:t>
            </a:r>
            <a:r>
              <a:rPr lang="zh-CN" altLang="en-US" dirty="0"/>
              <a:t>且没有误码。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436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最后我们在有效数据之前加入了帧头，我们规定一帧数据的长度为</a:t>
            </a:r>
            <a:r>
              <a:rPr lang="en-US" altLang="zh-CN" dirty="0"/>
              <a:t>50</a:t>
            </a:r>
            <a:r>
              <a:rPr lang="zh-CN" altLang="en-US" dirty="0"/>
              <a:t>个码元周期，帧头为码元宽度为</a:t>
            </a:r>
            <a:r>
              <a:rPr lang="en-US" altLang="zh-CN" dirty="0"/>
              <a:t>65us</a:t>
            </a:r>
            <a:r>
              <a:rPr lang="zh-CN" altLang="en-US" dirty="0"/>
              <a:t>的一个</a:t>
            </a:r>
            <a:r>
              <a:rPr lang="en-US" altLang="zh-CN" dirty="0"/>
              <a:t>1</a:t>
            </a:r>
            <a:r>
              <a:rPr lang="zh-CN" altLang="en-US" dirty="0"/>
              <a:t>和一个</a:t>
            </a:r>
            <a:r>
              <a:rPr lang="en-US" altLang="zh-CN" dirty="0"/>
              <a:t>0</a:t>
            </a:r>
            <a:r>
              <a:rPr lang="zh-CN" altLang="en-US" dirty="0"/>
              <a:t>，加在每一帧有效数据的前面。加入帧头之后每五十个码元周期只能传输</a:t>
            </a:r>
            <a:r>
              <a:rPr lang="en-US" altLang="zh-CN" dirty="0"/>
              <a:t>47</a:t>
            </a:r>
            <a:r>
              <a:rPr lang="zh-CN" altLang="en-US" dirty="0"/>
              <a:t>个有效数据，所以有效比特传输速率为</a:t>
            </a:r>
            <a:r>
              <a:rPr lang="en-US" altLang="zh-CN" dirty="0"/>
              <a:t>11.11k</a:t>
            </a:r>
            <a:r>
              <a:rPr lang="zh-CN" altLang="en-US" dirty="0"/>
              <a:t>*</a:t>
            </a:r>
            <a:r>
              <a:rPr lang="en-US" altLang="zh-CN" dirty="0"/>
              <a:t>47/50</a:t>
            </a:r>
            <a:r>
              <a:rPr lang="zh-CN" altLang="en-US" dirty="0"/>
              <a:t>约为</a:t>
            </a:r>
            <a:r>
              <a:rPr lang="en-US" altLang="zh-CN" dirty="0"/>
              <a:t>10.44kbps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907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20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接下来我们将从如下几个方面来进行介绍。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317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387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2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60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首先是团队合作方面，我们小组中的成员都负责了一部分工作。我负责了实物部分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Verilog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硬件代码的编写及示波器显示部分的调试，陈明澍负责了调制部分系统的调制与帧头的设计，尹航负责了解调部分和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AD-DA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模块的调试，张驰宇和钱思远负责了报告的撰写以及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和视频的制作。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435DCA-F7DA-4348-A7B2-EBF7E58CC1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41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936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然后是我们的系统的方案设计。硬件设计部分的流程为首先由信号发生器输入方波基带信号，经第一块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EELAB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板进行信号的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ASK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调制和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转换并由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DAC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口输出，经由同轴线传输到第二块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EELAB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板的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接口进行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转换，最终进行解调并将解调后的信号利用示波器进行显示。软件代码部分工作原理为通过查表法产生单频正弦波，对信号进行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2ASK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调制并添加帧头，之后调用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DAC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模块进行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DA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转换，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模块进行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转换，并最终解调出来输出数字信号。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435DCA-F7DA-4348-A7B2-EBF7E58CC1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234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我们选择系统设计方案的依据为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保证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误差在允许范围内，以及简便易操作。在确定系统解调方案时我们对比了两种方案。方案一为确定当调制信号为零时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噪声上限，用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50MHz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时钟进行采样，每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5us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内采样得到的数值高于噪声上限的个数超过阈值则判决为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，否则为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。方案二为包络解调法。在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中设计滤波器进行包络解调。由于方案二相对复杂，对滤波器有一定要求，在实际调试过程中，波形通过滤波器有较大失真，故我们选择了方案一作为最终方案。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435DCA-F7DA-4348-A7B2-EBF7E58CC1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7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86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制作过程分为硬件仿真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实物制作。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前四周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仿真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后四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完成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实物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。硬件仿真部分通过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Verilog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ModelSim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仿真，实物制作部分使用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EELAB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板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，包括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AD/DA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的调制与解调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、帧格式的设计等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73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59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02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8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700" r:id="rId3"/>
    <p:sldLayoutId id="2147483701" r:id="rId4"/>
    <p:sldLayoutId id="2147483702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1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22697" y="2497330"/>
            <a:ext cx="11146606" cy="937764"/>
          </a:xfrm>
        </p:spPr>
        <p:txBody>
          <a:bodyPr/>
          <a:lstStyle/>
          <a:p>
            <a:pPr indent="127000" algn="ctr">
              <a:spcBef>
                <a:spcPts val="6000"/>
              </a:spcBef>
              <a:spcAft>
                <a:spcPts val="6000"/>
              </a:spcAft>
            </a:pPr>
            <a:r>
              <a:rPr lang="zh-CN" altLang="zh-CN" sz="6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6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EELAB</a:t>
            </a:r>
            <a:r>
              <a:rPr lang="zh-CN" altLang="zh-CN" sz="6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6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ASK</a:t>
            </a:r>
            <a:r>
              <a:rPr lang="zh-CN" altLang="zh-CN" sz="6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传输系统</a:t>
            </a:r>
            <a:endParaRPr lang="zh-CN" altLang="zh-CN" sz="6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748425" y="3958708"/>
            <a:ext cx="2210810" cy="2390787"/>
          </a:xfrm>
          <a:noFill/>
          <a:ln>
            <a:noFill/>
          </a:ln>
        </p:spPr>
        <p:txBody>
          <a:bodyPr/>
          <a:lstStyle/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  <a:cs typeface=""/>
              </a:rPr>
              <a:t>成员：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  <a:cs typeface=""/>
              </a:rPr>
              <a:t>孙启楚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  <a:cs typeface=""/>
              </a:rPr>
              <a:t>陈明澍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  <a:cs typeface=""/>
              </a:rPr>
              <a:t>尹   航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  <a:cs typeface=""/>
              </a:rPr>
              <a:t>张驰宇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  <a:cs typeface=""/>
              </a:rPr>
              <a:t>钱思远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  <a:cs typeface=""/>
              </a:rPr>
              <a:t>    </a:t>
            </a:r>
            <a:r>
              <a:rPr lang="en-US" altLang="zh-CN" sz="2000" kern="0" dirty="0">
                <a:latin typeface="Segoe UI"/>
                <a:ea typeface="微软雅黑"/>
                <a:cs typeface="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4"/>
    </mc:Choice>
    <mc:Fallback>
      <p:transition spd="slow" advTm="48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400" dirty="0"/>
              <a:t>PART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TWO</a:t>
            </a:r>
            <a:r>
              <a:rPr kumimoji="1" lang="zh-CN" altLang="en-US" sz="2400" dirty="0"/>
              <a:t> 制作过程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9AE24E-5B6B-49ED-A7A7-A1F2E4B8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6" y="912767"/>
            <a:ext cx="7004115" cy="32257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4FD648-4703-46E5-95C6-993A579DD16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511" y="2523897"/>
            <a:ext cx="6499421" cy="3835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53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"/>
    </mc:Choice>
    <mc:Fallback>
      <p:transition spd="slow" advTm="2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调试过程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13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"/>
    </mc:Choice>
    <mc:Fallback>
      <p:transition spd="slow" advTm="19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 rotWithShape="1">
          <a:blip r:embed="rId3"/>
          <a:srcRect l="48897"/>
          <a:stretch/>
        </p:blipFill>
        <p:spPr>
          <a:xfrm>
            <a:off x="0" y="356349"/>
            <a:ext cx="3137336" cy="6145301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400" dirty="0"/>
              <a:t>PART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FOUR </a:t>
            </a:r>
            <a:r>
              <a:rPr kumimoji="1" lang="zh-CN" altLang="en-US" sz="2400" dirty="0"/>
              <a:t>调试过程</a:t>
            </a:r>
          </a:p>
        </p:txBody>
      </p:sp>
      <p:grpSp>
        <p:nvGrpSpPr>
          <p:cNvPr id="81" name="组合 76"/>
          <p:cNvGrpSpPr/>
          <p:nvPr/>
        </p:nvGrpSpPr>
        <p:grpSpPr>
          <a:xfrm>
            <a:off x="-25400" y="702733"/>
            <a:ext cx="4494766" cy="5452532"/>
            <a:chOff x="-25400" y="702733"/>
            <a:chExt cx="4494766" cy="5452532"/>
          </a:xfrm>
        </p:grpSpPr>
        <p:grpSp>
          <p:nvGrpSpPr>
            <p:cNvPr id="82" name="组合 11"/>
            <p:cNvGrpSpPr/>
            <p:nvPr/>
          </p:nvGrpSpPr>
          <p:grpSpPr>
            <a:xfrm>
              <a:off x="-25400" y="702733"/>
              <a:ext cx="4470400" cy="2751667"/>
              <a:chOff x="-25400" y="702733"/>
              <a:chExt cx="4470400" cy="2751667"/>
            </a:xfrm>
          </p:grpSpPr>
          <p:sp>
            <p:nvSpPr>
              <p:cNvPr id="93" name="任意多边形 8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94" name="任意多边形 9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95" name="任意多边形 10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</p:grpSp>
        <p:grpSp>
          <p:nvGrpSpPr>
            <p:cNvPr id="83" name="组合 12"/>
            <p:cNvGrpSpPr/>
            <p:nvPr/>
          </p:nvGrpSpPr>
          <p:grpSpPr>
            <a:xfrm flipV="1">
              <a:off x="-25400" y="3403598"/>
              <a:ext cx="4470400" cy="2751667"/>
              <a:chOff x="-25400" y="702733"/>
              <a:chExt cx="4470400" cy="2751667"/>
            </a:xfrm>
          </p:grpSpPr>
          <p:sp>
            <p:nvSpPr>
              <p:cNvPr id="90" name="任意多边形 13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91" name="任意多边形 14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92" name="任意多边形 15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</p:grpSp>
        <p:sp>
          <p:nvSpPr>
            <p:cNvPr id="85" name="椭圆 84"/>
            <p:cNvSpPr/>
            <p:nvPr/>
          </p:nvSpPr>
          <p:spPr>
            <a:xfrm>
              <a:off x="4361366" y="1732467"/>
              <a:ext cx="108000" cy="10800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4361366" y="2814032"/>
              <a:ext cx="108000" cy="108000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4361366" y="3933800"/>
              <a:ext cx="108000" cy="10800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4361366" y="5017531"/>
              <a:ext cx="108000" cy="10800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grpSp>
        <p:nvGrpSpPr>
          <p:cNvPr id="158" name="组 157"/>
          <p:cNvGrpSpPr/>
          <p:nvPr/>
        </p:nvGrpSpPr>
        <p:grpSpPr>
          <a:xfrm>
            <a:off x="1833728" y="1276948"/>
            <a:ext cx="5941392" cy="2741969"/>
            <a:chOff x="4568825" y="-1188626"/>
            <a:chExt cx="18693422" cy="3224947"/>
          </a:xfrm>
        </p:grpSpPr>
        <p:grpSp>
          <p:nvGrpSpPr>
            <p:cNvPr id="107" name="组合 80"/>
            <p:cNvGrpSpPr/>
            <p:nvPr/>
          </p:nvGrpSpPr>
          <p:grpSpPr>
            <a:xfrm>
              <a:off x="4568825" y="1526425"/>
              <a:ext cx="2300757" cy="509896"/>
              <a:chOff x="888096" y="1000203"/>
              <a:chExt cx="4259825" cy="944066"/>
            </a:xfrm>
          </p:grpSpPr>
          <p:sp>
            <p:nvSpPr>
              <p:cNvPr id="110" name="椭圆 109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</p:grpSp>
        <p:sp>
          <p:nvSpPr>
            <p:cNvPr id="108" name="矩形 107"/>
            <p:cNvSpPr/>
            <p:nvPr/>
          </p:nvSpPr>
          <p:spPr>
            <a:xfrm>
              <a:off x="11514850" y="-1188626"/>
              <a:ext cx="11747397" cy="10571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lvl="1">
                <a:lnSpc>
                  <a:spcPct val="150000"/>
                </a:lnSpc>
                <a:buSzPts val="1400"/>
              </a:pPr>
              <a:r>
                <a:rPr lang="zh-CN" altLang="zh-CN" sz="4000" b="1" i="1" kern="1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软件设计过程</a:t>
              </a:r>
            </a:p>
          </p:txBody>
        </p:sp>
      </p:grpSp>
      <p:sp>
        <p:nvSpPr>
          <p:cNvPr id="124" name="矩形 123"/>
          <p:cNvSpPr/>
          <p:nvPr/>
        </p:nvSpPr>
        <p:spPr>
          <a:xfrm>
            <a:off x="4562083" y="4727579"/>
            <a:ext cx="497268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lang="zh-CN" altLang="zh-CN" sz="3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解调后的波形误码率不为</a:t>
            </a:r>
            <a:r>
              <a:rPr lang="en-US" altLang="zh-CN" sz="3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zh-CN" altLang="en-US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56" name="图片 155"/>
          <p:cNvPicPr>
            <a:picLocks noChangeAspect="1"/>
          </p:cNvPicPr>
          <p:nvPr/>
        </p:nvPicPr>
        <p:blipFill rotWithShape="1">
          <a:blip r:embed="rId4"/>
          <a:srcRect l="49574"/>
          <a:stretch/>
        </p:blipFill>
        <p:spPr>
          <a:xfrm>
            <a:off x="-8468" y="2435266"/>
            <a:ext cx="1002201" cy="19874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925B4B-8766-49DE-ADFE-AFE1CC10C402}"/>
              </a:ext>
            </a:extLst>
          </p:cNvPr>
          <p:cNvSpPr txBox="1"/>
          <p:nvPr/>
        </p:nvSpPr>
        <p:spPr>
          <a:xfrm>
            <a:off x="4008583" y="3451082"/>
            <a:ext cx="3137336" cy="89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>
              <a:lnSpc>
                <a:spcPct val="150000"/>
              </a:lnSpc>
              <a:spcBef>
                <a:spcPts val="600"/>
              </a:spcBef>
              <a:buSzPts val="1400"/>
            </a:pPr>
            <a:r>
              <a:rPr lang="zh-CN" altLang="en-US" sz="4000" b="1" i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调试过程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1C4CC95-93DA-4B46-8BC3-1D679CE9B3FA}"/>
              </a:ext>
            </a:extLst>
          </p:cNvPr>
          <p:cNvSpPr/>
          <p:nvPr/>
        </p:nvSpPr>
        <p:spPr>
          <a:xfrm>
            <a:off x="4562083" y="5726667"/>
            <a:ext cx="4972680" cy="66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噪声过大掩盖有效信号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4C678B9-83D4-402E-A1E8-DE240119C64A}"/>
              </a:ext>
            </a:extLst>
          </p:cNvPr>
          <p:cNvSpPr/>
          <p:nvPr/>
        </p:nvSpPr>
        <p:spPr>
          <a:xfrm>
            <a:off x="4041406" y="166018"/>
            <a:ext cx="3733714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>
              <a:lnSpc>
                <a:spcPct val="150000"/>
              </a:lnSpc>
              <a:buSzPts val="1400"/>
            </a:pPr>
            <a:r>
              <a:rPr lang="zh-CN" altLang="en-US" sz="4000" b="1" i="1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硬</a:t>
            </a:r>
            <a:r>
              <a:rPr lang="zh-CN" altLang="zh-CN" sz="4000" b="1" i="1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件设计过程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FD5A272-ED65-4020-838B-D9E56492C65C}"/>
              </a:ext>
            </a:extLst>
          </p:cNvPr>
          <p:cNvSpPr/>
          <p:nvPr/>
        </p:nvSpPr>
        <p:spPr>
          <a:xfrm>
            <a:off x="4560201" y="2473104"/>
            <a:ext cx="6324870" cy="66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ASK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调制解调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AD/DA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帧格式设计</a:t>
            </a:r>
          </a:p>
        </p:txBody>
      </p:sp>
    </p:spTree>
    <p:extLst>
      <p:ext uri="{BB962C8B-B14F-4D97-AF65-F5344CB8AC3E}">
        <p14:creationId xmlns:p14="http://schemas.microsoft.com/office/powerpoint/2010/main" val="31693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"/>
    </mc:Choice>
    <mc:Fallback>
      <p:transition spd="slow" advTm="22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400" dirty="0"/>
              <a:t>PART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FOUR</a:t>
            </a:r>
            <a:r>
              <a:rPr kumimoji="1" lang="zh-CN" altLang="en-US" sz="2400" dirty="0"/>
              <a:t> 调试过程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0079C3E-5E68-414D-A2D1-6F973428E8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37" y="3313581"/>
            <a:ext cx="5393841" cy="303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Lenovo\AppData\Local\Temp\WeChat Files\df09fdb18f6f26b27308df70a367b89.png">
            <a:extLst>
              <a:ext uri="{FF2B5EF4-FFF2-40B4-BE49-F238E27FC236}">
                <a16:creationId xmlns:a16="http://schemas.microsoft.com/office/drawing/2014/main" id="{11F2D11D-6BA8-4A47-A43A-6B9405CA86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21" y="2240431"/>
            <a:ext cx="5393842" cy="29560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BCA172-9175-44DE-B856-72DE51DC77B7}"/>
              </a:ext>
            </a:extLst>
          </p:cNvPr>
          <p:cNvSpPr/>
          <p:nvPr/>
        </p:nvSpPr>
        <p:spPr>
          <a:xfrm>
            <a:off x="1207821" y="916578"/>
            <a:ext cx="1008363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070C0"/>
                </a:solidFill>
              </a:rPr>
              <a:t>通过</a:t>
            </a:r>
            <a:r>
              <a:rPr lang="en-US" altLang="zh-CN" sz="2400" dirty="0" err="1">
                <a:solidFill>
                  <a:srgbClr val="0070C0"/>
                </a:solidFill>
              </a:rPr>
              <a:t>ChipScope</a:t>
            </a:r>
            <a:r>
              <a:rPr lang="zh-CN" altLang="zh-CN" sz="2400" dirty="0">
                <a:solidFill>
                  <a:srgbClr val="0070C0"/>
                </a:solidFill>
              </a:rPr>
              <a:t>观察由</a:t>
            </a:r>
            <a:r>
              <a:rPr lang="en-US" altLang="zh-CN" sz="2400" dirty="0">
                <a:solidFill>
                  <a:srgbClr val="0070C0"/>
                </a:solidFill>
              </a:rPr>
              <a:t>AD</a:t>
            </a:r>
            <a:r>
              <a:rPr lang="zh-CN" altLang="zh-CN" sz="2400" dirty="0">
                <a:solidFill>
                  <a:srgbClr val="0070C0"/>
                </a:solidFill>
              </a:rPr>
              <a:t>模块得到的数字化后的调制波形，观察噪声的上限值，并多次修改阈值进行尝试，以确定一个最佳的阈值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3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"/>
    </mc:Choice>
    <mc:Fallback>
      <p:transition spd="slow" advTm="22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系统功能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27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"/>
    </mc:Choice>
    <mc:Fallback>
      <p:transition spd="slow" advTm="23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400" dirty="0"/>
              <a:t>PART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FIVE </a:t>
            </a:r>
            <a:r>
              <a:rPr kumimoji="1" lang="zh-CN" altLang="en-US" sz="2400" dirty="0"/>
              <a:t>系统功能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910049" y="286434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latin typeface="Segoe UI"/>
                <a:ea typeface="微软雅黑"/>
              </a:rPr>
              <a:t>系统实物图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1DAF3382-02AB-429A-9000-EA6709DEF86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" y="1142408"/>
            <a:ext cx="6499421" cy="383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346CDF-086B-4713-B3AA-02E2B4C86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447" y="3060221"/>
            <a:ext cx="7004115" cy="32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6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"/>
    </mc:Choice>
    <mc:Fallback>
      <p:transition spd="slow" advTm="3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/>
              <a:t>PART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FIVE </a:t>
            </a:r>
            <a:r>
              <a:rPr kumimoji="1" lang="zh-CN" altLang="en-US" sz="2000" dirty="0"/>
              <a:t>系统功能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FF9DB478-2CE2-4F94-9BA0-9941FB847BC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14902" r="39493" b="29591"/>
          <a:stretch/>
        </p:blipFill>
        <p:spPr bwMode="auto">
          <a:xfrm>
            <a:off x="474482" y="1032974"/>
            <a:ext cx="5341231" cy="44313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52F0824-33B4-4627-94A4-395A79F4179B}"/>
              </a:ext>
            </a:extLst>
          </p:cNvPr>
          <p:cNvSpPr/>
          <p:nvPr/>
        </p:nvSpPr>
        <p:spPr>
          <a:xfrm>
            <a:off x="2334618" y="562608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调制信号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48B55C-0B8C-4900-9F07-6EC03EBCBF2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8" t="1176" r="9151"/>
          <a:stretch/>
        </p:blipFill>
        <p:spPr bwMode="auto">
          <a:xfrm>
            <a:off x="6290823" y="1032974"/>
            <a:ext cx="5426695" cy="44313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B6FBA5-6ECF-400B-82DA-1C56968D5A91}"/>
              </a:ext>
            </a:extLst>
          </p:cNvPr>
          <p:cNvSpPr/>
          <p:nvPr/>
        </p:nvSpPr>
        <p:spPr>
          <a:xfrm>
            <a:off x="7834619" y="5489237"/>
            <a:ext cx="2339102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测量载波周期</a:t>
            </a:r>
            <a:endParaRPr lang="zh-CN" altLang="zh-CN" sz="28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"/>
    </mc:Choice>
    <mc:Fallback>
      <p:transition spd="slow" advTm="2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400" dirty="0"/>
              <a:t>PART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FIVE </a:t>
            </a:r>
            <a:r>
              <a:rPr kumimoji="1" lang="zh-CN" altLang="en-US" sz="2400" dirty="0"/>
              <a:t>系统功能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90003A-FE78-4B20-93CF-0031905D492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" t="10197" r="27763" b="13725"/>
          <a:stretch/>
        </p:blipFill>
        <p:spPr bwMode="auto">
          <a:xfrm>
            <a:off x="2519961" y="1186175"/>
            <a:ext cx="6641287" cy="41425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9E98A3B-0215-47A9-AC1B-9C4F72332660}"/>
              </a:ext>
            </a:extLst>
          </p:cNvPr>
          <p:cNvSpPr/>
          <p:nvPr/>
        </p:nvSpPr>
        <p:spPr>
          <a:xfrm>
            <a:off x="3951823" y="5528984"/>
            <a:ext cx="4288353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解调</a:t>
            </a:r>
            <a:r>
              <a:rPr lang="en-US" altLang="zh-CN" sz="4000" dirty="0" err="1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信号码元宽度</a:t>
            </a:r>
            <a:endParaRPr lang="zh-CN" altLang="zh-CN" sz="4000" dirty="0">
              <a:latin typeface="Times New Roman" panose="02020603050405020304" pitchFamily="18" charset="0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99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"/>
    </mc:Choice>
    <mc:Fallback>
      <p:transition spd="slow" advTm="18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2CD0697-88D6-40BF-B308-169A24E45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304" y="220133"/>
            <a:ext cx="3303395" cy="389467"/>
          </a:xfrm>
        </p:spPr>
        <p:txBody>
          <a:bodyPr/>
          <a:lstStyle/>
          <a:p>
            <a:r>
              <a:rPr kumimoji="1" lang="en-US" altLang="zh-CN" sz="2400" dirty="0"/>
              <a:t>PART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FIVE </a:t>
            </a:r>
            <a:r>
              <a:rPr kumimoji="1" lang="zh-CN" altLang="en-US" sz="2400" dirty="0"/>
              <a:t>系统功能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B36DDF-D63B-4C5A-ABC2-F821E5F9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04" y="1095210"/>
            <a:ext cx="5641694" cy="3476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A4D438-CB09-408B-B25A-EA8D6EF9DE2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2" t="7648" r="26228" b="10588"/>
          <a:stretch/>
        </p:blipFill>
        <p:spPr bwMode="auto">
          <a:xfrm>
            <a:off x="6285002" y="1095210"/>
            <a:ext cx="5641694" cy="34767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4FF86B-665E-46AD-A62F-9B72B16E2B75}"/>
              </a:ext>
            </a:extLst>
          </p:cNvPr>
          <p:cNvSpPr/>
          <p:nvPr/>
        </p:nvSpPr>
        <p:spPr>
          <a:xfrm>
            <a:off x="4532262" y="5057609"/>
            <a:ext cx="2749471" cy="898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dirty="0" err="1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帧格式示意</a:t>
            </a:r>
            <a:endParaRPr lang="zh-CN" altLang="zh-CN" sz="4000" dirty="0">
              <a:latin typeface="Times New Roman" panose="02020603050405020304" pitchFamily="18" charset="0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28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"/>
    </mc:Choice>
    <mc:Fallback>
      <p:transition spd="slow" advTm="2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400" dirty="0"/>
              <a:t>PART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FIVE </a:t>
            </a:r>
            <a:r>
              <a:rPr kumimoji="1" lang="zh-CN" altLang="en-US" sz="2400" dirty="0"/>
              <a:t>系统功能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B3869B-6F18-410C-903B-E60C9E89C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159014"/>
              </p:ext>
            </p:extLst>
          </p:nvPr>
        </p:nvGraphicFramePr>
        <p:xfrm>
          <a:off x="1222588" y="1190320"/>
          <a:ext cx="9746824" cy="52898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9724">
                  <a:extLst>
                    <a:ext uri="{9D8B030D-6E8A-4147-A177-3AD203B41FA5}">
                      <a16:colId xmlns:a16="http://schemas.microsoft.com/office/drawing/2014/main" val="3609765089"/>
                    </a:ext>
                  </a:extLst>
                </a:gridCol>
                <a:gridCol w="3248550">
                  <a:extLst>
                    <a:ext uri="{9D8B030D-6E8A-4147-A177-3AD203B41FA5}">
                      <a16:colId xmlns:a16="http://schemas.microsoft.com/office/drawing/2014/main" val="3602110205"/>
                    </a:ext>
                  </a:extLst>
                </a:gridCol>
                <a:gridCol w="3248550">
                  <a:extLst>
                    <a:ext uri="{9D8B030D-6E8A-4147-A177-3AD203B41FA5}">
                      <a16:colId xmlns:a16="http://schemas.microsoft.com/office/drawing/2014/main" val="1203203979"/>
                    </a:ext>
                  </a:extLst>
                </a:gridCol>
              </a:tblGrid>
              <a:tr h="702473"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 dirty="0">
                          <a:effectLst/>
                        </a:rPr>
                        <a:t>系统参数指标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 dirty="0">
                          <a:effectLst/>
                        </a:rPr>
                        <a:t>实际测量值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 dirty="0">
                          <a:effectLst/>
                        </a:rPr>
                        <a:t>要求数值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9987533"/>
                  </a:ext>
                </a:extLst>
              </a:tr>
              <a:tr h="510038"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 dirty="0">
                          <a:effectLst/>
                        </a:rPr>
                        <a:t>基带码元宽度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en-US" sz="2800" kern="100">
                          <a:effectLst/>
                        </a:rPr>
                        <a:t>90μs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>
                          <a:effectLst/>
                        </a:rPr>
                        <a:t>不大于</a:t>
                      </a:r>
                      <a:r>
                        <a:rPr lang="en-US" sz="2800" kern="100">
                          <a:effectLst/>
                        </a:rPr>
                        <a:t>1ms</a:t>
                      </a:r>
                      <a:endParaRPr lang="zh-CN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8054700"/>
                  </a:ext>
                </a:extLst>
              </a:tr>
              <a:tr h="510038"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 dirty="0">
                          <a:effectLst/>
                        </a:rPr>
                        <a:t>步进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en-US" sz="2800" kern="100">
                          <a:effectLst/>
                        </a:rPr>
                        <a:t>90μs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>
                          <a:effectLst/>
                        </a:rPr>
                        <a:t>不大于</a:t>
                      </a:r>
                      <a:r>
                        <a:rPr lang="en-US" sz="2800" kern="100">
                          <a:effectLst/>
                        </a:rPr>
                        <a:t>0.1ms</a:t>
                      </a:r>
                      <a:endParaRPr lang="zh-CN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6639522"/>
                  </a:ext>
                </a:extLst>
              </a:tr>
              <a:tr h="1018585"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 dirty="0">
                          <a:effectLst/>
                        </a:rPr>
                        <a:t>有效比特传输速率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en-US" sz="2800" kern="100" dirty="0">
                          <a:effectLst/>
                        </a:rPr>
                        <a:t>10.44 kbps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>
                          <a:effectLst/>
                        </a:rPr>
                        <a:t>大于等于</a:t>
                      </a:r>
                      <a:r>
                        <a:rPr lang="en-US" sz="2800" kern="100">
                          <a:effectLst/>
                        </a:rPr>
                        <a:t>10 kbps</a:t>
                      </a:r>
                      <a:endParaRPr lang="zh-CN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2241660"/>
                  </a:ext>
                </a:extLst>
              </a:tr>
              <a:tr h="1018585"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 dirty="0">
                          <a:effectLst/>
                        </a:rPr>
                        <a:t>载波频率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en-US" sz="2800" kern="100" dirty="0">
                          <a:effectLst/>
                        </a:rPr>
                        <a:t>200kHz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>
                          <a:effectLst/>
                        </a:rPr>
                        <a:t>大于等于</a:t>
                      </a:r>
                      <a:r>
                        <a:rPr lang="en-US" sz="2800" kern="100">
                          <a:effectLst/>
                        </a:rPr>
                        <a:t>10</a:t>
                      </a:r>
                      <a:r>
                        <a:rPr lang="zh-CN" sz="2800" kern="100">
                          <a:effectLst/>
                        </a:rPr>
                        <a:t>倍符号速率</a:t>
                      </a:r>
                      <a:endParaRPr lang="zh-CN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5455445"/>
                  </a:ext>
                </a:extLst>
              </a:tr>
              <a:tr h="510038"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>
                          <a:effectLst/>
                        </a:rPr>
                        <a:t>符号速率</a:t>
                      </a:r>
                      <a:endParaRPr lang="zh-CN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en-US" sz="2800" kern="100">
                          <a:effectLst/>
                        </a:rPr>
                        <a:t>10.44 kbps</a:t>
                      </a:r>
                      <a:endParaRPr lang="zh-CN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6386926"/>
                  </a:ext>
                </a:extLst>
              </a:tr>
              <a:tr h="510038"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>
                          <a:effectLst/>
                        </a:rPr>
                        <a:t>码宽误差</a:t>
                      </a:r>
                      <a:endParaRPr lang="zh-CN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en-US" sz="2800" kern="100">
                          <a:effectLst/>
                        </a:rPr>
                        <a:t>2.22%</a:t>
                      </a:r>
                      <a:endParaRPr lang="zh-CN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 dirty="0">
                          <a:effectLst/>
                        </a:rPr>
                        <a:t>不大于</a:t>
                      </a:r>
                      <a:r>
                        <a:rPr lang="en-US" sz="2800" kern="100" dirty="0">
                          <a:effectLst/>
                        </a:rPr>
                        <a:t>10%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8286636"/>
                  </a:ext>
                </a:extLst>
              </a:tr>
              <a:tr h="510038"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zh-CN" sz="2800" kern="100">
                          <a:effectLst/>
                        </a:rPr>
                        <a:t>误码率</a:t>
                      </a:r>
                      <a:endParaRPr lang="zh-CN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en-US" sz="2800" kern="100">
                          <a:effectLst/>
                        </a:rPr>
                        <a:t>0</a:t>
                      </a:r>
                      <a:endParaRPr lang="zh-CN" sz="2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7000"/>
                        </a:lnSpc>
                      </a:pPr>
                      <a:r>
                        <a:rPr lang="en-US" sz="2800" kern="100" dirty="0">
                          <a:effectLst/>
                        </a:rPr>
                        <a:t>0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6559577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BB774D8D-32B4-411B-8A91-91B9AAF76AE4}"/>
              </a:ext>
            </a:extLst>
          </p:cNvPr>
          <p:cNvSpPr txBox="1"/>
          <p:nvPr/>
        </p:nvSpPr>
        <p:spPr>
          <a:xfrm>
            <a:off x="5158279" y="605545"/>
            <a:ext cx="1875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测试数据</a:t>
            </a:r>
            <a:endParaRPr lang="zh-CN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872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"/>
    </mc:Choice>
    <mc:Fallback>
      <p:transition spd="slow" advTm="26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229871" y="2683751"/>
            <a:ext cx="1846774" cy="455476"/>
          </a:xfrm>
        </p:spPr>
        <p:txBody>
          <a:bodyPr/>
          <a:lstStyle/>
          <a:p>
            <a:r>
              <a:rPr lang="zh-CN" altLang="en-US" sz="3200" dirty="0">
                <a:solidFill>
                  <a:srgbClr val="000000"/>
                </a:solidFill>
                <a:latin typeface="Segoe UI"/>
                <a:ea typeface="微软雅黑" charset="0"/>
              </a:rPr>
              <a:t>团队合作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229870" y="31392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ONE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5107390" y="2682378"/>
            <a:ext cx="1846774" cy="455476"/>
          </a:xfrm>
        </p:spPr>
        <p:txBody>
          <a:bodyPr/>
          <a:lstStyle/>
          <a:p>
            <a:r>
              <a:rPr lang="zh-CN" altLang="en-US" sz="3200" dirty="0">
                <a:solidFill>
                  <a:srgbClr val="000000"/>
                </a:solidFill>
                <a:latin typeface="Segoe UI"/>
                <a:ea typeface="微软雅黑" charset="0"/>
              </a:rPr>
              <a:t>制作过程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5107390" y="3137854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TWO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7973631" y="2683751"/>
            <a:ext cx="1846774" cy="455476"/>
          </a:xfrm>
        </p:spPr>
        <p:txBody>
          <a:bodyPr/>
          <a:lstStyle/>
          <a:p>
            <a:r>
              <a:rPr lang="zh-CN" altLang="en-US" sz="3200" dirty="0">
                <a:solidFill>
                  <a:srgbClr val="000000"/>
                </a:solidFill>
                <a:latin typeface="Segoe UI"/>
                <a:ea typeface="微软雅黑" charset="0"/>
              </a:rPr>
              <a:t>方案设计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7973631" y="31392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THREE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5104166" y="4098743"/>
            <a:ext cx="1846774" cy="455476"/>
          </a:xfrm>
        </p:spPr>
        <p:txBody>
          <a:bodyPr/>
          <a:lstStyle/>
          <a:p>
            <a:r>
              <a:rPr lang="zh-CN" altLang="en-US" sz="3200" dirty="0">
                <a:solidFill>
                  <a:srgbClr val="000000"/>
                </a:solidFill>
                <a:latin typeface="Segoe UI"/>
                <a:ea typeface="微软雅黑" charset="0"/>
              </a:rPr>
              <a:t>系统功能</a:t>
            </a:r>
            <a:endParaRPr kumimoji="1" lang="zh-CN" altLang="en-US" sz="3200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5100139" y="4554219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FIVE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2"/>
          </p:nvPr>
        </p:nvSpPr>
        <p:spPr>
          <a:xfrm>
            <a:off x="7970406" y="4098743"/>
            <a:ext cx="1846774" cy="455476"/>
          </a:xfrm>
        </p:spPr>
        <p:txBody>
          <a:bodyPr/>
          <a:lstStyle/>
          <a:p>
            <a:r>
              <a:rPr lang="zh-CN" altLang="en-US" sz="3200" dirty="0">
                <a:solidFill>
                  <a:srgbClr val="000000"/>
                </a:solidFill>
                <a:latin typeface="Segoe UI"/>
                <a:ea typeface="微软雅黑" charset="0"/>
              </a:rPr>
              <a:t>参考文献</a:t>
            </a:r>
            <a:endParaRPr kumimoji="1" lang="zh-CN" altLang="en-US" sz="3200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7970405" y="4554219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SIX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2226647" y="4097370"/>
            <a:ext cx="1846774" cy="455476"/>
          </a:xfrm>
        </p:spPr>
        <p:txBody>
          <a:bodyPr/>
          <a:lstStyle/>
          <a:p>
            <a:r>
              <a:rPr lang="zh-CN" altLang="en-US" sz="3200" dirty="0">
                <a:solidFill>
                  <a:srgbClr val="000000"/>
                </a:solidFill>
                <a:latin typeface="Segoe UI"/>
                <a:ea typeface="微软雅黑" charset="0"/>
              </a:rPr>
              <a:t>调试过程</a:t>
            </a:r>
            <a:endParaRPr kumimoji="1" lang="zh-CN" altLang="en-US" sz="3200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2226647" y="4552846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FOUR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10185" y="3531201"/>
            <a:ext cx="1083718" cy="6075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98257" y="3531201"/>
            <a:ext cx="1083718" cy="6075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75051" y="3532574"/>
            <a:ext cx="1083718" cy="60756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40444" y="4946193"/>
            <a:ext cx="1083718" cy="607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30340" y="4946193"/>
            <a:ext cx="1083718" cy="60756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408958" y="4947566"/>
            <a:ext cx="1083718" cy="60756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"/>
    </mc:Choice>
    <mc:Fallback>
      <p:transition spd="slow" advTm="26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SIX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"/>
    </mc:Choice>
    <mc:Fallback>
      <p:transition spd="slow" advTm="44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400" dirty="0"/>
              <a:t>PART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SIX</a:t>
            </a:r>
            <a:r>
              <a:rPr kumimoji="1" lang="zh-CN" altLang="en-US" sz="2400" dirty="0"/>
              <a:t> 参考文献</a:t>
            </a:r>
          </a:p>
        </p:txBody>
      </p:sp>
      <p:sp>
        <p:nvSpPr>
          <p:cNvPr id="4" name="矩形 3"/>
          <p:cNvSpPr/>
          <p:nvPr/>
        </p:nvSpPr>
        <p:spPr>
          <a:xfrm>
            <a:off x="536575" y="798137"/>
            <a:ext cx="10049726" cy="5921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just" fontAlgn="base"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B. Williams.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电子滤波器设计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[M].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科学出版社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2008.</a:t>
            </a:r>
            <a:endParaRPr lang="zh-CN" altLang="zh-CN" sz="2400" u="none" strike="noStrike" kern="1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algn="just" fontAlgn="base">
              <a:lnSpc>
                <a:spcPct val="150000"/>
              </a:lnSpc>
            </a:pP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宋寿鹏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数字滤波器设计及工程应用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[M].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江苏大学出版社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2009.</a:t>
            </a:r>
            <a:endParaRPr lang="zh-CN" altLang="zh-CN" sz="2400" u="none" strike="noStrike" kern="1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algn="just" fontAlgn="base">
              <a:lnSpc>
                <a:spcPct val="150000"/>
              </a:lnSpc>
            </a:pP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徐文波 田耘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Xilinx FPGA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开发实用教程（第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版）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[M]. 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清华大学出版社，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2012.</a:t>
            </a:r>
            <a:endParaRPr lang="zh-CN" altLang="zh-CN" sz="2400" u="none" strike="noStrike" kern="1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algn="just" fontAlgn="base">
              <a:lnSpc>
                <a:spcPct val="150000"/>
              </a:lnSpc>
            </a:pP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[4]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赵瑄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大数据背景下数字基带信号传输常用码型的专业分析与比较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营销界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,2020(47):78-79.</a:t>
            </a:r>
            <a:endParaRPr lang="zh-CN" altLang="zh-CN" sz="2400" u="none" strike="noStrike" kern="1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algn="just" fontAlgn="base">
              <a:lnSpc>
                <a:spcPct val="150000"/>
              </a:lnSpc>
            </a:pP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通信原理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[M].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高等教育出版社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zh-CN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张会生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2011</a:t>
            </a:r>
            <a:endParaRPr lang="zh-CN" altLang="zh-CN" sz="2400" u="none" strike="noStrike" kern="1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algn="just" fontAlgn="base">
              <a:lnSpc>
                <a:spcPct val="150000"/>
              </a:lnSpc>
            </a:pP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[6] Soumya P. Dash, Ranjan K. Mallik, </a:t>
            </a:r>
            <a:r>
              <a:rPr lang="en-US" altLang="zh-CN" sz="2400" u="none" strike="noStrike" kern="100" spc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Saif</a:t>
            </a:r>
            <a:r>
              <a:rPr lang="en-US" altLang="zh-CN" sz="2400" u="none" strike="noStrike" kern="1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K. Mohammed. Performance analysis of non-coherent PLC with multi-level ASK in impulsive noise environment. 2018, 12(7):816-823.</a:t>
            </a:r>
            <a:endParaRPr lang="zh-CN" altLang="zh-CN" sz="2400" u="none" strike="noStrike" kern="1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"/>
    </mc:Choice>
    <mc:Fallback>
      <p:transition spd="slow" advTm="20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22697" y="2668976"/>
            <a:ext cx="11146606" cy="937764"/>
          </a:xfrm>
        </p:spPr>
        <p:txBody>
          <a:bodyPr/>
          <a:lstStyle/>
          <a:p>
            <a:r>
              <a:rPr lang="en-US" altLang="zh-CN" dirty="0">
                <a:latin typeface="Segoe UI"/>
                <a:ea typeface="微软雅黑"/>
              </a:rPr>
              <a:t>THANK</a:t>
            </a:r>
            <a:r>
              <a:rPr lang="zh-CN" altLang="en-US" dirty="0">
                <a:latin typeface="Segoe UI"/>
                <a:ea typeface="微软雅黑"/>
              </a:rPr>
              <a:t> </a:t>
            </a:r>
            <a:r>
              <a:rPr lang="en-US" altLang="zh-CN" dirty="0">
                <a:latin typeface="Segoe UI"/>
                <a:ea typeface="微软雅黑"/>
              </a:rPr>
              <a:t>YOU</a:t>
            </a:r>
            <a:r>
              <a:rPr lang="zh-CN" altLang="en-US" dirty="0">
                <a:latin typeface="Segoe UI"/>
                <a:ea typeface="微软雅黑"/>
              </a:rPr>
              <a:t> </a:t>
            </a:r>
            <a:r>
              <a:rPr lang="en-US" altLang="zh-CN" dirty="0">
                <a:latin typeface="Segoe UI"/>
                <a:ea typeface="微软雅黑"/>
              </a:rPr>
              <a:t>FOR</a:t>
            </a:r>
            <a:r>
              <a:rPr lang="zh-CN" altLang="en-US" dirty="0">
                <a:latin typeface="Segoe UI"/>
                <a:ea typeface="微软雅黑"/>
              </a:rPr>
              <a:t> </a:t>
            </a:r>
            <a:r>
              <a:rPr lang="en-US" altLang="zh-CN" dirty="0">
                <a:latin typeface="Segoe UI"/>
                <a:ea typeface="微软雅黑"/>
              </a:rPr>
              <a:t>WATCHING</a:t>
            </a:r>
          </a:p>
        </p:txBody>
      </p:sp>
    </p:spTree>
    <p:extLst>
      <p:ext uri="{BB962C8B-B14F-4D97-AF65-F5344CB8AC3E}">
        <p14:creationId xmlns:p14="http://schemas.microsoft.com/office/powerpoint/2010/main" val="100388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"/>
    </mc:Choice>
    <mc:Fallback>
      <p:transition spd="slow" advTm="21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团队合作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"/>
    </mc:Choice>
    <mc:Fallback>
      <p:transition spd="slow" advTm="2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400" dirty="0"/>
              <a:t>PART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ONE</a:t>
            </a:r>
            <a:r>
              <a:rPr kumimoji="1" lang="zh-CN" altLang="en-US" sz="2400" dirty="0"/>
              <a:t> 团队合作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FC3577E-DA69-4148-82B2-28E4CF84A13E}"/>
              </a:ext>
            </a:extLst>
          </p:cNvPr>
          <p:cNvGraphicFramePr>
            <a:graphicFrameLocks noGrp="1"/>
          </p:cNvGraphicFramePr>
          <p:nvPr/>
        </p:nvGraphicFramePr>
        <p:xfrm>
          <a:off x="265304" y="949052"/>
          <a:ext cx="8372325" cy="522824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334745">
                  <a:extLst>
                    <a:ext uri="{9D8B030D-6E8A-4147-A177-3AD203B41FA5}">
                      <a16:colId xmlns:a16="http://schemas.microsoft.com/office/drawing/2014/main" val="3578320350"/>
                    </a:ext>
                  </a:extLst>
                </a:gridCol>
                <a:gridCol w="1419860">
                  <a:extLst>
                    <a:ext uri="{9D8B030D-6E8A-4147-A177-3AD203B41FA5}">
                      <a16:colId xmlns:a16="http://schemas.microsoft.com/office/drawing/2014/main" val="1444354365"/>
                    </a:ext>
                  </a:extLst>
                </a:gridCol>
                <a:gridCol w="3553460">
                  <a:extLst>
                    <a:ext uri="{9D8B030D-6E8A-4147-A177-3AD203B41FA5}">
                      <a16:colId xmlns:a16="http://schemas.microsoft.com/office/drawing/2014/main" val="2619021220"/>
                    </a:ext>
                  </a:extLst>
                </a:gridCol>
                <a:gridCol w="1064260">
                  <a:extLst>
                    <a:ext uri="{9D8B030D-6E8A-4147-A177-3AD203B41FA5}">
                      <a16:colId xmlns:a16="http://schemas.microsoft.com/office/drawing/2014/main" val="1707773150"/>
                    </a:ext>
                  </a:extLst>
                </a:gridCol>
              </a:tblGrid>
              <a:tr h="871374"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学号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姓名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负责内容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备注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5029553"/>
                  </a:ext>
                </a:extLst>
              </a:tr>
              <a:tr h="871374"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2800" kern="100">
                          <a:effectLst/>
                        </a:rPr>
                        <a:t>17241072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孙启楚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代码编写、系统调试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组长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8351337"/>
                  </a:ext>
                </a:extLst>
              </a:tr>
              <a:tr h="871374"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2800" kern="100">
                          <a:effectLst/>
                        </a:rPr>
                        <a:t>18373533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陈明澍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硬件仿真、系统调试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/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4784650"/>
                  </a:ext>
                </a:extLst>
              </a:tr>
              <a:tr h="871374"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2800" kern="100">
                          <a:effectLst/>
                        </a:rPr>
                        <a:t>18373543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>
                          <a:effectLst/>
                        </a:rPr>
                        <a:t>尹航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硬件仿真、系统调试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/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1755070"/>
                  </a:ext>
                </a:extLst>
              </a:tr>
              <a:tr h="871374"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2800" kern="100">
                          <a:effectLst/>
                        </a:rPr>
                        <a:t>18373429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>
                          <a:effectLst/>
                        </a:rPr>
                        <a:t>张驰宇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硬件仿真、报告撰写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/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2345802"/>
                  </a:ext>
                </a:extLst>
              </a:tr>
              <a:tr h="871374">
                <a:tc>
                  <a:txBody>
                    <a:bodyPr/>
                    <a:lstStyle/>
                    <a:p>
                      <a:pPr indent="127000" algn="ctr"/>
                      <a:r>
                        <a:rPr lang="en-US" sz="2800" kern="100">
                          <a:effectLst/>
                        </a:rPr>
                        <a:t>18373038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>
                          <a:effectLst/>
                        </a:rPr>
                        <a:t>钱思远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/>
                      <a:r>
                        <a:rPr lang="zh-CN" sz="2800" kern="100" dirty="0">
                          <a:effectLst/>
                        </a:rPr>
                        <a:t>报告撰写、</a:t>
                      </a:r>
                      <a:r>
                        <a:rPr lang="en-US" sz="2800" kern="100" dirty="0">
                          <a:effectLst/>
                        </a:rPr>
                        <a:t>PPT</a:t>
                      </a:r>
                      <a:r>
                        <a:rPr lang="zh-CN" sz="2800" kern="100" dirty="0">
                          <a:effectLst/>
                        </a:rPr>
                        <a:t>制作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/>
                      <a:r>
                        <a:rPr lang="en-US" sz="2800" kern="100" dirty="0">
                          <a:effectLst/>
                        </a:rPr>
                        <a:t> 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54762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28C23D9-93A7-4BFA-A63E-C95D733584A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262" y="391166"/>
            <a:ext cx="3303395" cy="179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B3010D-1011-42E7-86FE-E9831B73A1A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262" y="4669631"/>
            <a:ext cx="3303395" cy="18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E1739B-E884-40CD-8268-F8332E056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425" y="2558351"/>
            <a:ext cx="3299232" cy="17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8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"/>
    </mc:Choice>
    <mc:Fallback>
      <p:transition spd="slow" advTm="23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方案设计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"/>
    </mc:Choice>
    <mc:Fallback>
      <p:transition spd="slow" advTm="22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583804" y="373149"/>
            <a:ext cx="3303395" cy="389467"/>
          </a:xfrm>
        </p:spPr>
        <p:txBody>
          <a:bodyPr/>
          <a:lstStyle/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THREE</a:t>
            </a:r>
            <a:r>
              <a:rPr kumimoji="1" lang="zh-CN" altLang="en-US" sz="1800" dirty="0"/>
              <a:t> </a:t>
            </a:r>
            <a:endParaRPr kumimoji="1" lang="en-US" altLang="zh-CN" sz="1800" dirty="0"/>
          </a:p>
          <a:p>
            <a:r>
              <a:rPr kumimoji="1" lang="zh-CN" altLang="en-US" sz="1800" dirty="0"/>
              <a:t>方案设计</a:t>
            </a:r>
          </a:p>
        </p:txBody>
      </p:sp>
      <p:sp>
        <p:nvSpPr>
          <p:cNvPr id="25" name="矩形 24"/>
          <p:cNvSpPr/>
          <p:nvPr/>
        </p:nvSpPr>
        <p:spPr>
          <a:xfrm>
            <a:off x="5874211" y="194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系统设计思路、工作原理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4C49CAD-78AA-4C03-84BC-640C7C4672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55" y="988965"/>
            <a:ext cx="9841584" cy="247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AE24A05-C480-4F18-858F-EE07138F38A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24" y="3772218"/>
            <a:ext cx="9135752" cy="27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DABDC3-031E-4F27-8957-655081823721}"/>
              </a:ext>
            </a:extLst>
          </p:cNvPr>
          <p:cNvSpPr txBox="1"/>
          <p:nvPr/>
        </p:nvSpPr>
        <p:spPr>
          <a:xfrm>
            <a:off x="893762" y="718021"/>
            <a:ext cx="295844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  <a:sym typeface="+mn-lt"/>
              </a:rPr>
              <a:t>设计流程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7D93C1E-667D-4F48-AD1B-812DEE2D7B56}"/>
              </a:ext>
            </a:extLst>
          </p:cNvPr>
          <p:cNvSpPr txBox="1"/>
          <p:nvPr/>
        </p:nvSpPr>
        <p:spPr>
          <a:xfrm>
            <a:off x="893762" y="3162434"/>
            <a:ext cx="3093417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  <a:sym typeface="+mn-lt"/>
              </a:rPr>
              <a:t>工作原理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7A923B1-B39B-4A7E-ADEC-678405BD31CD}"/>
              </a:ext>
            </a:extLst>
          </p:cNvPr>
          <p:cNvCxnSpPr>
            <a:cxnSpLocks/>
          </p:cNvCxnSpPr>
          <p:nvPr/>
        </p:nvCxnSpPr>
        <p:spPr>
          <a:xfrm>
            <a:off x="3981478" y="4470111"/>
            <a:ext cx="0" cy="11643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AD3F4B9-B519-4A52-9232-C8DD9E178284}"/>
              </a:ext>
            </a:extLst>
          </p:cNvPr>
          <p:cNvCxnSpPr>
            <a:cxnSpLocks/>
          </p:cNvCxnSpPr>
          <p:nvPr/>
        </p:nvCxnSpPr>
        <p:spPr>
          <a:xfrm>
            <a:off x="3548267" y="4484624"/>
            <a:ext cx="424293" cy="1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4BD63341-CB6E-43B8-BDA2-D4322CD426FD}"/>
              </a:ext>
            </a:extLst>
          </p:cNvPr>
          <p:cNvSpPr/>
          <p:nvPr/>
        </p:nvSpPr>
        <p:spPr>
          <a:xfrm>
            <a:off x="3852207" y="5634447"/>
            <a:ext cx="308313" cy="4666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"/>
    </mc:Choice>
    <mc:Fallback>
      <p:transition spd="slow" advTm="23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583804" y="373149"/>
            <a:ext cx="3303395" cy="389467"/>
          </a:xfrm>
        </p:spPr>
        <p:txBody>
          <a:bodyPr/>
          <a:lstStyle/>
          <a:p>
            <a:r>
              <a:rPr kumimoji="1" lang="en-US" altLang="zh-CN" sz="1800" dirty="0"/>
              <a:t>PART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THREE</a:t>
            </a:r>
            <a:r>
              <a:rPr kumimoji="1" lang="zh-CN" altLang="en-US" sz="1800" dirty="0"/>
              <a:t> </a:t>
            </a:r>
            <a:endParaRPr kumimoji="1" lang="en-US" altLang="zh-CN" sz="1800" dirty="0"/>
          </a:p>
          <a:p>
            <a:r>
              <a:rPr kumimoji="1" lang="zh-CN" altLang="en-US" sz="1800" dirty="0"/>
              <a:t>方案设计</a:t>
            </a:r>
          </a:p>
        </p:txBody>
      </p:sp>
      <p:sp>
        <p:nvSpPr>
          <p:cNvPr id="25" name="矩形 24"/>
          <p:cNvSpPr/>
          <p:nvPr/>
        </p:nvSpPr>
        <p:spPr>
          <a:xfrm>
            <a:off x="7414253" y="23939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设计方案选择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DABDC3-031E-4F27-8957-655081823721}"/>
              </a:ext>
            </a:extLst>
          </p:cNvPr>
          <p:cNvSpPr txBox="1"/>
          <p:nvPr/>
        </p:nvSpPr>
        <p:spPr>
          <a:xfrm>
            <a:off x="677305" y="1419505"/>
            <a:ext cx="295844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  <a:sym typeface="+mn-lt"/>
              </a:rPr>
              <a:t>方案比较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微软雅黑"/>
              <a:cs typeface="+mn-cs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7D93C1E-667D-4F48-AD1B-812DEE2D7B56}"/>
              </a:ext>
            </a:extLst>
          </p:cNvPr>
          <p:cNvSpPr txBox="1"/>
          <p:nvPr/>
        </p:nvSpPr>
        <p:spPr>
          <a:xfrm>
            <a:off x="677304" y="2342191"/>
            <a:ext cx="3093417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  <a:sym typeface="+mn-lt"/>
              </a:rPr>
              <a:t>方案一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34C36A-9649-492C-9FF4-D5117A17B21E}"/>
              </a:ext>
            </a:extLst>
          </p:cNvPr>
          <p:cNvSpPr txBox="1"/>
          <p:nvPr/>
        </p:nvSpPr>
        <p:spPr>
          <a:xfrm>
            <a:off x="677305" y="4170268"/>
            <a:ext cx="3093417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  <a:cs typeface="+mn-cs"/>
                <a:sym typeface="+mn-lt"/>
              </a:rPr>
              <a:t>方案二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B52057-FF19-4F22-905D-F866AFD0F880}"/>
              </a:ext>
            </a:extLst>
          </p:cNvPr>
          <p:cNvSpPr txBox="1"/>
          <p:nvPr/>
        </p:nvSpPr>
        <p:spPr>
          <a:xfrm>
            <a:off x="2224012" y="2808596"/>
            <a:ext cx="7756011" cy="148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确定当调制信号为零时噪声上限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，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50MHz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时钟进行采样，每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5us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内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采样得到的数值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高于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噪声上限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的个数超过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阈值则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判决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，否则为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0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。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50ACCB-2DA9-464D-AB91-B6BC51B74524}"/>
              </a:ext>
            </a:extLst>
          </p:cNvPr>
          <p:cNvSpPr txBox="1"/>
          <p:nvPr/>
        </p:nvSpPr>
        <p:spPr>
          <a:xfrm>
            <a:off x="2224011" y="5110971"/>
            <a:ext cx="7756012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包络解调法。在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MATLAB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中利用滤波器设计工具设计滤波器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进行包络解调。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1CAC27-B994-4827-AB98-F0CE14F1C025}"/>
              </a:ext>
            </a:extLst>
          </p:cNvPr>
          <p:cNvSpPr txBox="1"/>
          <p:nvPr/>
        </p:nvSpPr>
        <p:spPr>
          <a:xfrm>
            <a:off x="2931766" y="1482742"/>
            <a:ext cx="6133857" cy="49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选择依据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误差在允许范围内，简便易操作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72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"/>
    </mc:Choice>
    <mc:Fallback>
      <p:transition spd="slow" advTm="2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03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"/>
    </mc:Choice>
    <mc:Fallback>
      <p:transition spd="slow" advTm="2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400" dirty="0"/>
              <a:t>PART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TWO</a:t>
            </a:r>
            <a:r>
              <a:rPr kumimoji="1" lang="zh-CN" altLang="en-US" sz="2400" dirty="0"/>
              <a:t> 制作过程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58BA89F-7EAA-406F-AF7A-34517A219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024169"/>
              </p:ext>
            </p:extLst>
          </p:nvPr>
        </p:nvGraphicFramePr>
        <p:xfrm>
          <a:off x="1262778" y="659876"/>
          <a:ext cx="9666443" cy="584864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944946">
                  <a:extLst>
                    <a:ext uri="{9D8B030D-6E8A-4147-A177-3AD203B41FA5}">
                      <a16:colId xmlns:a16="http://schemas.microsoft.com/office/drawing/2014/main" val="1726212705"/>
                    </a:ext>
                  </a:extLst>
                </a:gridCol>
                <a:gridCol w="7721497">
                  <a:extLst>
                    <a:ext uri="{9D8B030D-6E8A-4147-A177-3AD203B41FA5}">
                      <a16:colId xmlns:a16="http://schemas.microsoft.com/office/drawing/2014/main" val="389875498"/>
                    </a:ext>
                  </a:extLst>
                </a:gridCol>
              </a:tblGrid>
              <a:tr h="397276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周次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制作进度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9159301"/>
                  </a:ext>
                </a:extLst>
              </a:tr>
              <a:tr h="526551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第六周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安装</a:t>
                      </a:r>
                      <a:r>
                        <a:rPr lang="en-US" sz="2400" kern="100" dirty="0" err="1">
                          <a:effectLst/>
                        </a:rPr>
                        <a:t>Modelsim</a:t>
                      </a:r>
                      <a:r>
                        <a:rPr lang="zh-CN" sz="2400" kern="100" dirty="0">
                          <a:effectLst/>
                        </a:rPr>
                        <a:t>和</a:t>
                      </a:r>
                      <a:r>
                        <a:rPr lang="en-US" sz="2400" kern="100" dirty="0">
                          <a:effectLst/>
                        </a:rPr>
                        <a:t>ISE</a:t>
                      </a:r>
                      <a:r>
                        <a:rPr lang="zh-CN" sz="2400" kern="100" dirty="0">
                          <a:effectLst/>
                        </a:rPr>
                        <a:t>软件并配置好环境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9129916"/>
                  </a:ext>
                </a:extLst>
              </a:tr>
              <a:tr h="433633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第七周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学习</a:t>
                      </a:r>
                      <a:r>
                        <a:rPr lang="en-US" sz="2400" kern="100" dirty="0">
                          <a:effectLst/>
                        </a:rPr>
                        <a:t>Verilog</a:t>
                      </a:r>
                      <a:r>
                        <a:rPr lang="zh-CN" sz="2400" kern="100" dirty="0">
                          <a:effectLst/>
                        </a:rPr>
                        <a:t>语言和软件使用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8418628"/>
                  </a:ext>
                </a:extLst>
              </a:tr>
              <a:tr h="471340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第八周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编写代码，分工完成三种调制方式部分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9422827"/>
                  </a:ext>
                </a:extLst>
              </a:tr>
              <a:tr h="716437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第九周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完成输入输出数据的串并转换部分代码</a:t>
                      </a:r>
                    </a:p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并对调制解调部分模块再次调试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8525416"/>
                  </a:ext>
                </a:extLst>
              </a:tr>
              <a:tr h="576362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第十周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确定实物选题，学习</a:t>
                      </a:r>
                      <a:r>
                        <a:rPr lang="en-US" sz="2400" kern="100" dirty="0">
                          <a:effectLst/>
                        </a:rPr>
                        <a:t>ISE</a:t>
                      </a:r>
                      <a:r>
                        <a:rPr lang="zh-CN" sz="2400" kern="100" dirty="0">
                          <a:effectLst/>
                        </a:rPr>
                        <a:t>烧录程序到</a:t>
                      </a:r>
                      <a:r>
                        <a:rPr lang="en-US" sz="2400" kern="100" dirty="0">
                          <a:effectLst/>
                        </a:rPr>
                        <a:t>FPGA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1182102"/>
                  </a:ext>
                </a:extLst>
              </a:tr>
              <a:tr h="640999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第十一周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学习实验板，熟悉实验板各模块功能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14989"/>
                  </a:ext>
                </a:extLst>
              </a:tr>
              <a:tr h="794551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第十二周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烧录例程（流水灯）、学习相关资料代码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3066021"/>
                  </a:ext>
                </a:extLst>
              </a:tr>
              <a:tr h="496945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第十三周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</a:rPr>
                        <a:t>实现</a:t>
                      </a:r>
                      <a:r>
                        <a:rPr lang="en-US" sz="2400" kern="100" dirty="0">
                          <a:effectLst/>
                        </a:rPr>
                        <a:t>ASK</a:t>
                      </a:r>
                      <a:r>
                        <a:rPr lang="zh-CN" sz="2400" kern="100" dirty="0">
                          <a:effectLst/>
                        </a:rPr>
                        <a:t>的调制解调</a:t>
                      </a:r>
                      <a:r>
                        <a:rPr lang="zh-CN" altLang="en-US" sz="2400" kern="100" dirty="0">
                          <a:effectLst/>
                        </a:rPr>
                        <a:t>以及在两块板子之间的传输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7325365"/>
                  </a:ext>
                </a:extLst>
              </a:tr>
              <a:tr h="794551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第十四周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完善帧格式，改进程序达到要求，撰写报告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0550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3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"/>
    </mc:Choice>
    <mc:Fallback>
      <p:transition spd="slow" advTm="208"/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</TotalTime>
  <Words>2590</Words>
  <Application>Microsoft Office PowerPoint</Application>
  <PresentationFormat>宽屏</PresentationFormat>
  <Paragraphs>209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等线</vt:lpstr>
      <vt:lpstr>方正姚体</vt:lpstr>
      <vt:lpstr>黑体</vt:lpstr>
      <vt:lpstr>华文仿宋</vt:lpstr>
      <vt:lpstr>Microsoft YaHei</vt:lpstr>
      <vt:lpstr>Microsoft YaHei</vt:lpstr>
      <vt:lpstr>Arial</vt:lpstr>
      <vt:lpstr>Century Gothic</vt:lpstr>
      <vt:lpstr>Segoe UI</vt:lpstr>
      <vt:lpstr>Segoe UI Light</vt:lpstr>
      <vt:lpstr>Times New Roman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思远 钱</cp:lastModifiedBy>
  <cp:revision>93</cp:revision>
  <dcterms:created xsi:type="dcterms:W3CDTF">2015-08-18T02:51:41Z</dcterms:created>
  <dcterms:modified xsi:type="dcterms:W3CDTF">2020-12-21T04:05:08Z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2017-12-21T08:36:47.5786057Z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